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27554-8860-4D30-B6F3-02120911FAE0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4B995-B381-4C8B-9C38-DEA752A67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8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Amended 16/06/25 to include recent improvements in ECU structure and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4B995-B381-4C8B-9C38-DEA752A679F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0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72796-8CC8-8AF0-7D7D-6218C5EE0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F6AB7-D3B4-97D2-737D-B713E5B48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75225-0110-80F4-235C-DE1BD3BD1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3792B-423C-AF14-0E9B-8255200F4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CB5D-CAB9-07C3-2D0C-BD50CFB40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14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B4C9D-C073-6450-A509-CB916D51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0C430A-0181-E924-7F4D-A6725E60B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0CB0E-F21F-5BD7-F584-8AC14110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9EEDB-B268-D41F-B75E-DA67460B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54E64-8CAE-04A3-D482-751A7D527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36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49A57-B370-AD5B-7067-A3ADAD647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EEB60-63AD-EC1E-496F-62922E768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72B32-938B-08DB-6768-EC2F6DA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77BF7-F1D8-FDD4-1A8E-3E2B5D7A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C2BD0-F622-CDA8-00E9-F92F2511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60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93EC-6B93-53C6-F406-6F6A98EE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A46A0-24E1-0BF4-4B95-B446CF435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FA748-C216-BB39-B712-098292DA4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00DF0-031D-F68D-CD0E-6CED2BFF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F5EC0-E600-2510-BFAD-112EBBAD2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2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54504-195D-71A3-E16F-22FED9AD1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AA612-4464-66A0-C06E-D11F906FD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4C433-1D1E-59E8-3B3F-C2A5B509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3AD4C-23CB-6E47-D224-82A73B3DA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89730-A0AE-314C-DC39-2D22C0F30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90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FAB4-B919-82C2-BAC3-FDF56FFB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901E2-C57C-025E-0395-9A5616A58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825FB-BF99-90CF-0CD6-8C1B78E17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6E046-EDCF-CDE4-D247-D0C358D18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6967A-59EC-4CA0-D940-2A6CC09F4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7121D-61B1-3E34-ABFC-52940827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48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36959-A19C-F44E-7831-D05E9AA6C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D9C38-34CA-F73E-8A53-F5627716D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D337F-2735-B9E3-A39B-5A05D5516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923A7-80CD-519E-876A-54B3F2B65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8AE577-9717-1993-49DD-23C740607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439288-0DA8-3343-046F-ECF20C357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58309-9C51-4ABB-E830-847025B61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01DA4E-7D06-F31B-0EFE-C6A7AAB0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A0FF5-481E-C96D-6D2D-F869C2F4A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228DB-EA72-AA18-4004-B4426D1C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0CB0D-89EA-C524-3BD7-73945EA7D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AFE5E0-2CE7-3402-9A76-7802133FC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4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7E56FC-375C-0648-2877-371B3262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C5BD76-517B-5C63-3A6A-7E19C8B32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99225-D71B-66BF-693A-686041A1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CFC8-F131-E69E-D02B-3A016C3EB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9C-7CDB-FB7E-6B88-E2C1510F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C61512-B193-73C7-0D33-DE9CF2758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6D7D6-FA1A-A190-026D-5D25B29E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174F9-3447-4226-D164-416B6936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DE8C3-0D4C-89F4-DD50-C4A24598A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35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EC5B-F571-226E-4435-39B764E0B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DBECF4-49CE-EE1A-3104-71434C0C97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BC363-8909-D612-9DE3-EB264DA20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EB214B-C027-6B32-0BCA-4E8AAC61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73674-6CAB-084A-F7F4-9FEDC361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1D43E-1B8E-1E9B-F0CA-CC157291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42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CDB4CF-C14F-C816-5EA7-7E2084F0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3FC0B-6634-7DA2-E91C-E6E1B2BC9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1D136-2D42-80D2-9490-4B2C63238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C9AEE-FEFC-4DE6-A832-FF441A6397CE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04C73-1E19-1468-265C-516243F08D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30BA1-CF08-9CC1-05DB-A6302887F9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5A2544-73FA-42AC-B7B2-4C305C9E9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20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18267" y="6314017"/>
            <a:ext cx="784859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OFFICIAL – SENSITIVE - This document contains information and/or intelligence at GSC Official Sensitive level.  Not to be disseminated outside of Cumbria Constabulary without consultation with the originator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388" y="103258"/>
            <a:ext cx="11753850" cy="1256030"/>
          </a:xfrm>
          <a:prstGeom prst="rect">
            <a:avLst/>
          </a:prstGeom>
          <a:solidFill>
            <a:srgbClr val="5B9BD5"/>
          </a:solidFill>
          <a:ln w="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Strategy Priority: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Serious and Organised Crime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Fraud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32141" y="1470365"/>
            <a:ext cx="11864609" cy="4706687"/>
            <a:chOff x="315592" y="1585699"/>
            <a:chExt cx="11864609" cy="4706687"/>
          </a:xfrm>
        </p:grpSpPr>
        <p:sp>
          <p:nvSpPr>
            <p:cNvPr id="18" name="Flowchart: Or 17"/>
            <p:cNvSpPr/>
            <p:nvPr/>
          </p:nvSpPr>
          <p:spPr>
            <a:xfrm>
              <a:off x="4895329" y="2708676"/>
              <a:ext cx="2386004" cy="2176589"/>
            </a:xfrm>
            <a:prstGeom prst="flowChartOr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Plus 18"/>
            <p:cNvSpPr/>
            <p:nvPr/>
          </p:nvSpPr>
          <p:spPr>
            <a:xfrm>
              <a:off x="2821329" y="1741793"/>
              <a:ext cx="6573221" cy="4110356"/>
            </a:xfrm>
            <a:prstGeom prst="mathPlus">
              <a:avLst>
                <a:gd name="adj1" fmla="val 2691"/>
              </a:avLst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4"/>
            <p:cNvSpPr txBox="1"/>
            <p:nvPr/>
          </p:nvSpPr>
          <p:spPr>
            <a:xfrm>
              <a:off x="5185003" y="3242207"/>
              <a:ext cx="1171882" cy="36851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Pursue</a:t>
              </a: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1" name="TextBox 5"/>
            <p:cNvSpPr txBox="1"/>
            <p:nvPr/>
          </p:nvSpPr>
          <p:spPr>
            <a:xfrm>
              <a:off x="6233168" y="3224015"/>
              <a:ext cx="1171882" cy="36851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Protect</a:t>
              </a: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2" name="TextBox 6"/>
            <p:cNvSpPr txBox="1"/>
            <p:nvPr/>
          </p:nvSpPr>
          <p:spPr>
            <a:xfrm>
              <a:off x="5185003" y="4025912"/>
              <a:ext cx="1332704" cy="36851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Prevent</a:t>
              </a: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3" name="TextBox 7"/>
            <p:cNvSpPr txBox="1"/>
            <p:nvPr/>
          </p:nvSpPr>
          <p:spPr>
            <a:xfrm>
              <a:off x="6249658" y="4025912"/>
              <a:ext cx="1346679" cy="36851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Prepare</a:t>
              </a: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7421540" y="1585699"/>
              <a:ext cx="4749136" cy="2277906"/>
            </a:xfrm>
            <a:prstGeom prst="roundRect">
              <a:avLst/>
            </a:prstGeom>
            <a:noFill/>
            <a:ln w="254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7421538" y="4006988"/>
              <a:ext cx="4758663" cy="2155191"/>
            </a:xfrm>
            <a:prstGeom prst="roundRect">
              <a:avLst/>
            </a:prstGeom>
            <a:noFill/>
            <a:ln w="254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15592" y="1590833"/>
              <a:ext cx="4456020" cy="2267802"/>
            </a:xfrm>
            <a:prstGeom prst="roundRect">
              <a:avLst/>
            </a:prstGeom>
            <a:noFill/>
            <a:ln w="254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40205" y="3990695"/>
              <a:ext cx="4440967" cy="2301691"/>
            </a:xfrm>
            <a:prstGeom prst="roundRect">
              <a:avLst/>
            </a:prstGeom>
            <a:noFill/>
            <a:ln w="254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TextBox 13"/>
            <p:cNvSpPr txBox="1"/>
            <p:nvPr/>
          </p:nvSpPr>
          <p:spPr>
            <a:xfrm>
              <a:off x="7780980" y="4025912"/>
              <a:ext cx="3989796" cy="14223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7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+mn-cs"/>
                </a:rPr>
                <a:t> </a:t>
              </a: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F76798-F55B-4D5E-A39F-FE4962FC59D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15"/>
          <p:cNvSpPr txBox="1"/>
          <p:nvPr/>
        </p:nvSpPr>
        <p:spPr>
          <a:xfrm>
            <a:off x="339587" y="1492784"/>
            <a:ext cx="4285273" cy="2142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</a:t>
            </a: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elentlessly pursue organised crime groups and individuals operating in the fraud space, who represent a high level of threat to Cumbrian communities.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</a:t>
            </a: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se all appropriate criminal and civil powers to investigate fraud, recover and freeze assets to disrupt organised fraudsters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Continue to successfully target offenders utilising our roads networks to transport illicit money.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1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GB" sz="10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Utilise ARIS funding to continue to expand our </a:t>
            </a: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fraud investigation and asset recovery capability.</a:t>
            </a:r>
            <a:endParaRPr lang="en-GB" sz="10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8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1857116E-F0E6-4894-8B92-D8B75CFF87ED}"/>
              </a:ext>
            </a:extLst>
          </p:cNvPr>
          <p:cNvSpPr txBox="1"/>
          <p:nvPr/>
        </p:nvSpPr>
        <p:spPr>
          <a:xfrm>
            <a:off x="367076" y="3886276"/>
            <a:ext cx="4363550" cy="24212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Prevent people engaging or re-engaging in economic crime by bringing together stakeholders, including government regulators, professional bodies and trade associations, to put into place a range of effective barriers and deterrents.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Utilise local media and social media channels to deter fraudsters from engaging in criminality.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Publicise success in prosecuting all types of fraud to deter criminals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1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1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8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1" name="TextBox 15">
            <a:extLst>
              <a:ext uri="{FF2B5EF4-FFF2-40B4-BE49-F238E27FC236}">
                <a16:creationId xmlns:a16="http://schemas.microsoft.com/office/drawing/2014/main" id="{7B55564E-8649-4CBA-9FDF-B09F98A954F4}"/>
              </a:ext>
            </a:extLst>
          </p:cNvPr>
          <p:cNvSpPr txBox="1"/>
          <p:nvPr/>
        </p:nvSpPr>
        <p:spPr>
          <a:xfrm>
            <a:off x="7400986" y="1501696"/>
            <a:ext cx="4695764" cy="2215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Re</a:t>
            </a: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duce the vulnerability amongst our communities from the threat of economic crime</a:t>
            </a: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, using the force Fraud Prevent and Protect officer to provide dedicated support to victims. </a:t>
            </a:r>
            <a:r>
              <a:rPr lang="en-GB" sz="100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Circulate dedicated Fraud newsletter to victims and businesses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Utilise local </a:t>
            </a: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media, radio and social media to alerts victims of crime to emerging trends and threats</a:t>
            </a:r>
          </a:p>
          <a:p>
            <a:pPr>
              <a:defRPr/>
            </a:pPr>
            <a:endParaRPr lang="en-GB" sz="1000" b="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Continue to support businesses in the use of the Banking Protocol.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Continue use of trigger plans created in conjunction with the CMR to assist in ensuring an effective response to fraud perpetrated against our communities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Work with national partners to help integrate the new Action fraud replacement system</a:t>
            </a:r>
            <a:endParaRPr lang="en-GB" sz="1000" b="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8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3" name="TextBox 15">
            <a:extLst>
              <a:ext uri="{FF2B5EF4-FFF2-40B4-BE49-F238E27FC236}">
                <a16:creationId xmlns:a16="http://schemas.microsoft.com/office/drawing/2014/main" id="{44AB3187-B562-474D-8D3E-71DF7D818107}"/>
              </a:ext>
            </a:extLst>
          </p:cNvPr>
          <p:cNvSpPr txBox="1"/>
          <p:nvPr/>
        </p:nvSpPr>
        <p:spPr>
          <a:xfrm>
            <a:off x="7438471" y="3903892"/>
            <a:ext cx="4648754" cy="22982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Prepare Cumbria against economic crime, raising awareness about it’s corrosive nature and reducing tolerance of it’s impact on individuals, businesses and communities.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Ensuring the necessary capabilities exist to tackle fraud investigations and asset recovery. </a:t>
            </a:r>
          </a:p>
          <a:p>
            <a:pPr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b="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Develop staff ensuring they become trained professional investigators with a sound understanding of Fraud, POCA and CPIA.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GB" sz="10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Use ARIS funding where possible to train and support our fraud investigators</a:t>
            </a:r>
            <a:endParaRPr lang="en-GB" sz="10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en-GB" sz="1000" b="1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8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2" name="Picture 1" descr="A logo with a crown&#10;&#10;AI-generated content may be incorrect.">
            <a:extLst>
              <a:ext uri="{FF2B5EF4-FFF2-40B4-BE49-F238E27FC236}">
                <a16:creationId xmlns:a16="http://schemas.microsoft.com/office/drawing/2014/main" id="{E5BA9E92-5517-CB98-FEBA-66BDD6168F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606" y="240494"/>
            <a:ext cx="814388" cy="9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12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364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>Cumbria Constabulary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Atherton, Simon</dc:creator>
  <cp:lastModifiedBy>Maxwell, Abbie</cp:lastModifiedBy>
  <cp:revision>11</cp:revision>
  <dcterms:created xsi:type="dcterms:W3CDTF">2025-05-16T08:27:31Z</dcterms:created>
  <dcterms:modified xsi:type="dcterms:W3CDTF">2026-02-04T10:25:03Z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fec6b3-91e0-4cb4-97f0-3b695e194c32_Enabled">
    <vt:lpwstr>true</vt:lpwstr>
  </property>
  <property fmtid="{D5CDD505-2E9C-101B-9397-08002B2CF9AE}" pid="3" name="MSIP_Label_b4fec6b3-91e0-4cb4-97f0-3b695e194c32_SetDate">
    <vt:lpwstr>2025-05-16T08:28:24Z</vt:lpwstr>
  </property>
  <property fmtid="{D5CDD505-2E9C-101B-9397-08002B2CF9AE}" pid="4" name="MSIP_Label_b4fec6b3-91e0-4cb4-97f0-3b695e194c32_Method">
    <vt:lpwstr>Standard</vt:lpwstr>
  </property>
  <property fmtid="{D5CDD505-2E9C-101B-9397-08002B2CF9AE}" pid="5" name="MSIP_Label_b4fec6b3-91e0-4cb4-97f0-3b695e194c32_Name">
    <vt:lpwstr>b4fec6b3-91e0-4cb4-97f0-3b695e194c32</vt:lpwstr>
  </property>
  <property fmtid="{D5CDD505-2E9C-101B-9397-08002B2CF9AE}" pid="6" name="MSIP_Label_b4fec6b3-91e0-4cb4-97f0-3b695e194c32_SiteId">
    <vt:lpwstr>7ea6412d-a887-4942-951c-cd722827b11a</vt:lpwstr>
  </property>
  <property fmtid="{D5CDD505-2E9C-101B-9397-08002B2CF9AE}" pid="7" name="MSIP_Label_b4fec6b3-91e0-4cb4-97f0-3b695e194c32_ActionId">
    <vt:lpwstr>7031616b-be59-4a60-8a94-d072e294f627</vt:lpwstr>
  </property>
  <property fmtid="{D5CDD505-2E9C-101B-9397-08002B2CF9AE}" pid="8" name="MSIP_Label_b4fec6b3-91e0-4cb4-97f0-3b695e194c32_ContentBits">
    <vt:lpwstr>0</vt:lpwstr>
  </property>
  <property fmtid="{D5CDD505-2E9C-101B-9397-08002B2CF9AE}" pid="9" name="MSIP_Label_b4fec6b3-91e0-4cb4-97f0-3b695e194c32_Tag">
    <vt:lpwstr>10, 3, 0, 1</vt:lpwstr>
  </property>
</Properties>
</file>